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sldIdLst>
    <p:sldId id="256" r:id="rId5"/>
    <p:sldId id="265" r:id="rId6"/>
    <p:sldId id="272" r:id="rId7"/>
    <p:sldId id="266" r:id="rId8"/>
    <p:sldId id="267" r:id="rId9"/>
    <p:sldId id="268" r:id="rId10"/>
    <p:sldId id="271" r:id="rId11"/>
    <p:sldId id="258" r:id="rId12"/>
    <p:sldId id="281" r:id="rId13"/>
    <p:sldId id="262" r:id="rId14"/>
    <p:sldId id="263" r:id="rId15"/>
    <p:sldId id="264" r:id="rId16"/>
    <p:sldId id="278" r:id="rId17"/>
    <p:sldId id="280" r:id="rId18"/>
    <p:sldId id="279" r:id="rId19"/>
    <p:sldId id="259" r:id="rId20"/>
    <p:sldId id="283" r:id="rId21"/>
    <p:sldId id="285" r:id="rId22"/>
    <p:sldId id="260" r:id="rId23"/>
    <p:sldId id="261" r:id="rId24"/>
    <p:sldId id="269" r:id="rId25"/>
    <p:sldId id="274" r:id="rId26"/>
    <p:sldId id="275" r:id="rId27"/>
    <p:sldId id="276" r:id="rId28"/>
    <p:sldId id="277" r:id="rId29"/>
    <p:sldId id="286" r:id="rId30"/>
  </p:sldIdLst>
  <p:sldSz cx="9144000" cy="6858000" type="screen4x3"/>
  <p:notesSz cx="68119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8F41B-104E-49E7-B2AA-F8C4D59F75FF}" v="6" dt="2024-09-04T11:11:10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>
            <a:extLst>
              <a:ext uri="{FF2B5EF4-FFF2-40B4-BE49-F238E27FC236}">
                <a16:creationId xmlns:a16="http://schemas.microsoft.com/office/drawing/2014/main" id="{5C107E10-ECD6-4E09-B710-EF307A77C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67688" cy="6858000"/>
          </a:xfrm>
          <a:prstGeom prst="rect">
            <a:avLst/>
          </a:prstGeom>
          <a:solidFill>
            <a:srgbClr val="0024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7457899-CAA7-4B14-9BDF-105C382A0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167688" cy="3429000"/>
          </a:xfrm>
          <a:prstGeom prst="rect">
            <a:avLst/>
          </a:prstGeom>
          <a:solidFill>
            <a:srgbClr val="C4DB0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54526AD-8B59-42F5-B565-DDF0BBD1B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688" y="0"/>
            <a:ext cx="976312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nl-NL" altLang="nl-NL">
              <a:latin typeface="Times New Roman" panose="02020603050405020304" pitchFamily="18" charset="0"/>
            </a:endParaRPr>
          </a:p>
        </p:txBody>
      </p:sp>
      <p:pic>
        <p:nvPicPr>
          <p:cNvPr id="7" name="Picture 9" descr="logo">
            <a:extLst>
              <a:ext uri="{FF2B5EF4-FFF2-40B4-BE49-F238E27FC236}">
                <a16:creationId xmlns:a16="http://schemas.microsoft.com/office/drawing/2014/main" id="{002E0F44-8602-4383-AFEB-1C0FE7EF1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4600575"/>
            <a:ext cx="3937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6">
            <a:extLst>
              <a:ext uri="{FF2B5EF4-FFF2-40B4-BE49-F238E27FC236}">
                <a16:creationId xmlns:a16="http://schemas.microsoft.com/office/drawing/2014/main" id="{79AC367F-B846-4D47-BEAD-A4A8296572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6100" y="0"/>
            <a:ext cx="0" cy="68580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619125"/>
            <a:ext cx="6934200" cy="1666875"/>
          </a:xfrm>
          <a:solidFill>
            <a:srgbClr val="C4DB0D"/>
          </a:solidFill>
        </p:spPr>
        <p:txBody>
          <a:bodyPr tIns="45720" rIns="91440" anchor="b"/>
          <a:lstStyle>
            <a:lvl1pPr>
              <a:defRPr sz="3700">
                <a:solidFill>
                  <a:srgbClr val="002369"/>
                </a:solidFill>
              </a:defRPr>
            </a:lvl1pPr>
          </a:lstStyle>
          <a:p>
            <a:pPr lvl="0"/>
            <a:r>
              <a:rPr lang="nl-NL" altLang="nl-NL" noProof="0"/>
              <a:t>Klik om stijl te bewerken</a:t>
            </a:r>
            <a:endParaRPr lang="en-US" altLang="nl-NL" noProof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572000"/>
            <a:ext cx="7086600" cy="1966913"/>
          </a:xfrm>
        </p:spPr>
        <p:txBody>
          <a:bodyPr tIns="0"/>
          <a:lstStyle>
            <a:lvl1pPr>
              <a:defRPr>
                <a:solidFill>
                  <a:srgbClr val="C4DB0D"/>
                </a:solidFill>
              </a:defRPr>
            </a:lvl1pPr>
          </a:lstStyle>
          <a:p>
            <a:pPr lvl="0"/>
            <a:r>
              <a:rPr lang="nl-NL" altLang="nl-NL" noProof="0"/>
              <a:t>Klikken om de ondertitelstijl van het model te bewerken</a:t>
            </a:r>
            <a:endParaRPr lang="en-US" altLang="nl-NL" noProof="0"/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DE36C68A-55D2-4D96-B4AD-7CF94BEDB4D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EABE5D-F8F8-4008-8179-3F1EBD0AF437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C174FF1A-76E3-4494-9CC1-35187F1CB8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nl-NL"/>
              <a:t>huisstijl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FDB7B300-E195-4720-AC08-4A8EF17626D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5F7645-E444-4550-AA88-C80B778B232C}" type="datetime1">
              <a:rPr lang="nl-NL" altLang="nl-NL"/>
              <a:pPr>
                <a:defRPr/>
              </a:pPr>
              <a:t>10-9-2024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4775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C04A42DA-D235-4333-97D5-3AA08E14FD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34F71-017B-451E-B8D2-B5A3C7987171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F426C6B7-1393-4656-AFD1-29F389F0D64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EA822-1B7E-4A54-A7A4-406FA349A56C}" type="datetime1">
              <a:rPr lang="nl-NL" altLang="nl-NL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1C36E11F-2060-42FA-9145-13FB12C14B3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193970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822950" y="381000"/>
            <a:ext cx="1762125" cy="6172200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137150" cy="61722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924F561B-F6CF-4493-9CBE-97D392A85A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1D761-5090-4A6B-B3BF-DFDC86721D47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0E605E21-8C3D-48C0-A6E4-A6742F81D18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7A6E6-1C40-4442-BCA3-9C88C9F2B604}" type="datetime1">
              <a:rPr lang="nl-NL" altLang="nl-NL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24F1E40B-2863-4CFB-8F92-1A0FF0AC3FB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240133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051675" cy="990600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533400" y="1600200"/>
            <a:ext cx="7051675" cy="4953000"/>
          </a:xfrm>
        </p:spPr>
        <p:txBody>
          <a:bodyPr/>
          <a:lstStyle/>
          <a:p>
            <a:pPr lvl="0"/>
            <a:r>
              <a:rPr lang="nl-NL" noProof="0"/>
              <a:t>Klik op het pictogram als u een grafiek wilt toevoegen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A9B7D801-DB85-4300-8EE8-62A87C79FA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96E2B-8C1B-44FF-9085-69358558AF09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4FE9F7FC-4DF5-448F-BBBC-BB62977BF2F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0F351-F141-4C43-9194-051C7892B606}" type="datetime1">
              <a:rPr lang="nl-NL" altLang="nl-NL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972DE2E0-9016-4464-B06D-CAAA3BFE2D6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349368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8EF353F3-354A-4AD3-9F00-DF1F8F48C0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C86F7-365C-4818-9418-84DFA7A17106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C413AABE-791F-4981-9D23-70616E5EFEA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EDCC1-7084-44F3-9A05-E1F7F6E43B54}" type="datetime1">
              <a:rPr lang="nl-NL" altLang="nl-NL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C78CABD8-AECB-4FF1-918C-AAF7A749138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163923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0C79195C-CF3C-4E77-B0B1-A856A8C57E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779F58-B914-4140-8F34-C42D5493C65B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B7255D58-A264-418F-BC95-510F3A40C83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FCC9-4506-4ADE-B13D-BD469F817476}" type="datetime1">
              <a:rPr lang="nl-NL" altLang="nl-NL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547380C2-D641-4DCE-8A84-E47CF0EBA25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20015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449638" cy="4953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35438" y="1600200"/>
            <a:ext cx="3449637" cy="4953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F4B01A1-5211-45DB-9862-A3930E5CD78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2E9A9-7E53-4F0E-B604-B45CA9B70665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74601062-CFA5-43E1-B670-3D595962D22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627D8-964A-463C-9454-DC8196177512}" type="datetime1">
              <a:rPr lang="nl-NL" altLang="nl-NL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0562E58E-DAE3-4E88-8A90-91812690488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428750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5A048DF2-9A82-429A-B643-E7767B6CACB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0A037-516B-4A96-BC8D-A6FEE69DE00F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6B332FA1-AC87-447B-ACCE-5F73F5A416C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C5C1B-E71B-4A22-B9A0-234134BECF91}" type="datetime1">
              <a:rPr lang="nl-NL" altLang="nl-NL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032A2803-C34D-4092-AA40-EE6E2F1D27A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4230628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3210E8F7-CF94-4E60-B8C5-9DD7F1EBD7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3931D-B4C8-4553-B9C1-00E37B652AEE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4" name="Rectangle 21">
            <a:extLst>
              <a:ext uri="{FF2B5EF4-FFF2-40B4-BE49-F238E27FC236}">
                <a16:creationId xmlns:a16="http://schemas.microsoft.com/office/drawing/2014/main" id="{66058CDA-A9CF-46E3-821B-EE4BF564D6B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F5F1D-99DF-4182-B548-3EB77BB5404E}" type="datetime1">
              <a:rPr lang="nl-NL" altLang="nl-NL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8980DB5A-F324-430F-91FE-70A414A855E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360460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id="{50196E6B-3ECE-468B-A67B-4DD5231875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6E5CC-275D-46E9-BFE2-E39C4E9D7A90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DD1F74FE-2B7B-4850-8296-7B1CC424CDA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740AB-EB9C-4DC4-BC67-0E4062DA1B51}" type="datetime1">
              <a:rPr lang="nl-NL" altLang="nl-NL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4" name="Rectangle 22">
            <a:extLst>
              <a:ext uri="{FF2B5EF4-FFF2-40B4-BE49-F238E27FC236}">
                <a16:creationId xmlns:a16="http://schemas.microsoft.com/office/drawing/2014/main" id="{CE8C3247-3134-44B3-A7AD-B41C96F9F65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397236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08881114-A178-4EFB-88F0-C90AE7D3A4F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29F2A-E9C9-456F-83A6-762F8C439722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6EA1EDF-F1EB-41B3-80A7-4925101E637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0F75C-326F-49CF-843E-38A6BF01DF30}" type="datetime1">
              <a:rPr lang="nl-NL" altLang="nl-NL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C0F0097C-D1ED-4467-8867-56FD93B7980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174787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1AFE9E21-3679-4A71-BFE7-65DAEA35707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8B9AC-FFA6-488F-A676-AEE102CFAF73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5B3D2851-F271-4DE6-9066-2EC177914AF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536A0-09EC-4338-910B-B49784B0ED92}" type="datetime1">
              <a:rPr lang="nl-NL" altLang="nl-NL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7FF1BB05-F8EB-4350-8CD6-595A6BE86E8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32665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7">
            <a:extLst>
              <a:ext uri="{FF2B5EF4-FFF2-40B4-BE49-F238E27FC236}">
                <a16:creationId xmlns:a16="http://schemas.microsoft.com/office/drawing/2014/main" id="{CEBF7E5A-4E98-4382-8814-E555E9626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688" y="0"/>
            <a:ext cx="976312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E8BA238-F33A-4B8B-A7C2-95A4ABC930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70516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  <a:endParaRPr lang="en-US" altLang="nl-NL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3DF789BA-FC7F-4BEB-A1AF-235648095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05167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0"/>
            <a:r>
              <a:rPr lang="en-US" altLang="nl-NL"/>
              <a:t>First level (24pt.)</a:t>
            </a:r>
          </a:p>
          <a:p>
            <a:pPr lvl="1"/>
            <a:r>
              <a:rPr lang="en-US" altLang="nl-NL"/>
              <a:t>Second level (24pt. met opsommingstekens)</a:t>
            </a:r>
          </a:p>
          <a:p>
            <a:pPr lvl="2"/>
            <a:r>
              <a:rPr lang="en-US" altLang="nl-NL"/>
              <a:t>Third level (20pt.)</a:t>
            </a:r>
          </a:p>
          <a:p>
            <a:pPr lvl="3"/>
            <a:r>
              <a:rPr lang="en-US" altLang="nl-NL"/>
              <a:t>Fourth level (20pt. Met opsommingstekens)</a:t>
            </a:r>
          </a:p>
          <a:p>
            <a:pPr lvl="4"/>
            <a:r>
              <a:rPr lang="en-US" altLang="nl-NL"/>
              <a:t>Fifth level (18pt. Bij voorkeur niet gebruiken i.v.m. leesbaarheid)</a:t>
            </a:r>
          </a:p>
        </p:txBody>
      </p:sp>
      <p:pic>
        <p:nvPicPr>
          <p:cNvPr id="1029" name="Picture 18" descr="logo">
            <a:extLst>
              <a:ext uri="{FF2B5EF4-FFF2-40B4-BE49-F238E27FC236}">
                <a16:creationId xmlns:a16="http://schemas.microsoft.com/office/drawing/2014/main" id="{E56DB5B4-CEC4-47A1-85D3-AD0C53D9D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338" y="4600575"/>
            <a:ext cx="3937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Rectangle 19">
            <a:extLst>
              <a:ext uri="{FF2B5EF4-FFF2-40B4-BE49-F238E27FC236}">
                <a16:creationId xmlns:a16="http://schemas.microsoft.com/office/drawing/2014/main" id="{0C22B3D5-B17C-4982-84D6-E0DBED756A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 rot="5400000">
            <a:off x="8534400" y="4191000"/>
            <a:ext cx="457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4A53652-41B0-44D2-9419-047AA398EEDD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1031" name="Line 20">
            <a:extLst>
              <a:ext uri="{FF2B5EF4-FFF2-40B4-BE49-F238E27FC236}">
                <a16:creationId xmlns:a16="http://schemas.microsoft.com/office/drawing/2014/main" id="{D4C6A3A8-65D1-43B9-BDA6-7633E6C1BD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6100" y="0"/>
            <a:ext cx="0" cy="6858000"/>
          </a:xfrm>
          <a:prstGeom prst="line">
            <a:avLst/>
          </a:prstGeom>
          <a:noFill/>
          <a:ln w="38100" cap="rnd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45" name="Rectangle 21">
            <a:extLst>
              <a:ext uri="{FF2B5EF4-FFF2-40B4-BE49-F238E27FC236}">
                <a16:creationId xmlns:a16="http://schemas.microsoft.com/office/drawing/2014/main" id="{AACF990B-43A8-4B01-B853-00978A6AC0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 rot="5400000">
            <a:off x="8178800" y="3467100"/>
            <a:ext cx="1143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7EC5C30-D16B-4BC3-9E01-DCC5970B8125}" type="datetime1">
              <a:rPr lang="nl-NL" altLang="nl-NL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1046" name="Rectangle 22">
            <a:extLst>
              <a:ext uri="{FF2B5EF4-FFF2-40B4-BE49-F238E27FC236}">
                <a16:creationId xmlns:a16="http://schemas.microsoft.com/office/drawing/2014/main" id="{D5225968-CBCF-428D-B0C5-C8F9A2DAA5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 rot="5400000">
            <a:off x="7412038" y="1565275"/>
            <a:ext cx="2660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altLang="nl-NL"/>
              <a:t>huisstijl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2600" indent="-2921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52500" indent="-2794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2921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33563" indent="-207963" algn="l" rtl="0" eaLnBrk="1" fontAlgn="base" hangingPunct="1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313ED-23B5-D794-FA5E-9B39039BC1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Natuur inclusief Bouwen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ABF5C3-6DFC-B040-8163-CBBCEE4D30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Ineke Wesseling</a:t>
            </a:r>
          </a:p>
          <a:p>
            <a:r>
              <a:rPr lang="nl-NL" dirty="0"/>
              <a:t>Stadsecoloog</a:t>
            </a:r>
          </a:p>
          <a:p>
            <a:r>
              <a:rPr lang="nl-NL" dirty="0"/>
              <a:t>Ineke.wesseling@arnhem.nl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CCA46C-322C-3BA9-6D8A-402C8A561D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ABE5D-F8F8-4008-8179-3F1EBD0AF437}" type="slidenum">
              <a:rPr lang="en-US" altLang="nl-NL" smtClean="0"/>
              <a:pPr/>
              <a:t>1</a:t>
            </a:fld>
            <a:endParaRPr lang="en-US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15CB26-87DA-A1FE-35B7-DF486621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610F7331-5596-7E05-CE71-FF1526D29AF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025F7645-E444-4550-AA88-C80B778B232C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67388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AFAD9-E324-7A79-5738-D0F55E066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8AEB662-4F9D-44E9-E3CF-2DBE4556B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342"/>
          <a:stretch/>
        </p:blipFill>
        <p:spPr>
          <a:xfrm>
            <a:off x="533400" y="391623"/>
            <a:ext cx="4558717" cy="5982918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B68FCD-EC84-A881-4707-E25129309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10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7354C7-6429-220F-AC04-C37EFE97A08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EE3A01-A69A-182E-3A6A-4A4F4A466F5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137437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67827-8A0F-4C2C-FA7F-9FD96AA5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HUISMUS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7BC863-9977-FD90-B30F-DB2E963D3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11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A95417-B736-6663-9578-48ACD71994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BCF832-FA17-5074-8288-62276D4782E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3F7B7394-0710-4B0A-678B-729CA0159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067062"/>
            <a:ext cx="7051675" cy="4019275"/>
          </a:xfrm>
        </p:spPr>
      </p:pic>
    </p:spTree>
    <p:extLst>
      <p:ext uri="{BB962C8B-B14F-4D97-AF65-F5344CB8AC3E}">
        <p14:creationId xmlns:p14="http://schemas.microsoft.com/office/powerpoint/2010/main" val="1953322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74319-F24D-D56F-D8CC-1E2C8907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3EBB04F-23AF-A80F-CCC2-D81E211D3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740716"/>
            <a:ext cx="7051675" cy="4671968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D70980C-A44E-3339-1DF6-92BBF60557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12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F9B570-E27A-72C0-1DFD-1C2F5AA6C45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88E89F-BA90-1A14-FEA3-7729BC271E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63968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5277D5-C727-8BCD-1424-019B5AD77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8DA53B32-0196-DF75-90DD-B43F2F328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2818" y="1600200"/>
            <a:ext cx="4152838" cy="495300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4BABBE-1730-32CE-640D-D69ED6F906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13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9D93DC-D791-8CD7-896B-3B6AAC951A3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32EA75-E77A-CA46-6B91-72B763E62F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305073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08335-9074-5942-2308-9B79F40B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23BCAD21-674B-730A-D06C-ECC9D0687A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970" y="4028061"/>
            <a:ext cx="3105150" cy="2314575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C89E1D-408D-5B91-D062-1B8BF2D305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14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ABBA388-49AF-B7A8-AB9C-6E75149886F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CEE00F-B4D0-B346-81FC-02F81DFB2B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43E6A4E-8509-DFD0-A29A-DED7A3837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99" y="542455"/>
            <a:ext cx="3499526" cy="353424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7A2EBFE-FC5F-4BDC-6A1A-60A53882A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782" y="1458913"/>
            <a:ext cx="2660649" cy="266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23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EF101-AB62-358A-999C-BB82DA83A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C156D0C1-A29B-4D94-10DA-2A47FE2DD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0611" y="4343400"/>
            <a:ext cx="3462404" cy="2293133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13DFEE-377C-A5EF-7F35-4977E35645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15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10C9B8-90D0-B503-533C-BEEE5495FC3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E8CF7F-46C8-3735-E35E-50A1A93C30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07A91A0-F44A-824F-0B00-6A22BA3D8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217" y="525294"/>
            <a:ext cx="4574475" cy="308528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0921EBE-9D57-3AE1-70BF-BFA7EE021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37" y="2962275"/>
            <a:ext cx="33909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41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C8F23-0B50-996C-ED04-D950D568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VLEERMUIZEN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00DC8887-ED88-276C-20C3-E55D7F4A9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173665"/>
            <a:ext cx="7051675" cy="380607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A73B9D3-BA79-B1BC-70BC-6633F80E4E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16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D1F18F-BB2B-9879-CCA6-11CE87E7865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4B3C6D-F4F2-2FA8-9A72-8B8613FEFCB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3209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335A2-713A-C8CE-68B7-F353C860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18 Verschillende soorten en verschillende eisen, maar …. De dwergvleermuis is typisch voor bewoning van gebouwen.</a:t>
            </a:r>
            <a:br>
              <a:rPr lang="nl-NL" dirty="0"/>
            </a:br>
            <a:br>
              <a:rPr lang="nl-NL" dirty="0"/>
            </a:br>
            <a:r>
              <a:rPr lang="nl-NL" dirty="0"/>
              <a:t>5 V’s --------</a:t>
            </a:r>
            <a:r>
              <a:rPr lang="nl-NL" dirty="0">
                <a:sym typeface="Wingdings" panose="05000000000000000000" pitchFamily="2" charset="2"/>
              </a:rPr>
              <a:t> </a:t>
            </a:r>
            <a:r>
              <a:rPr lang="nl-NL" i="1" dirty="0">
                <a:sym typeface="Wingdings" panose="05000000000000000000" pitchFamily="2" charset="2"/>
              </a:rPr>
              <a:t>verblijfplaats ???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	zomer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	winter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	kraamverblijfplaats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	paarverblijven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8137B2D-A1A5-3713-0E6F-443AC8232C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931D-B4C8-4553-B9C1-00E37B652AEE}" type="slidenum">
              <a:rPr lang="en-US" altLang="nl-NL" smtClean="0"/>
              <a:pPr/>
              <a:t>17</a:t>
            </a:fld>
            <a:endParaRPr lang="en-US" alt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5EF584-0EF6-D2B9-4520-0447984EB1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06F5F1D-99DF-4182-B548-3EB77BB5404E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A42A8A-07CC-32F6-B325-36248BFAC5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226026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A0C2D-ED4A-F56A-A8AF-241B22771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Verbinding : vliegroutes</a:t>
            </a:r>
          </a:p>
        </p:txBody>
      </p:sp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3F7A667A-3E5B-258F-6F56-28E171E03CD7}"/>
              </a:ext>
            </a:extLst>
          </p:cNvPr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FBE484D-8A7D-30B8-3216-5E82A4556F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96E2B-8C1B-44FF-9085-69358558AF09}" type="slidenum">
              <a:rPr lang="en-US" altLang="nl-NL" smtClean="0"/>
              <a:pPr/>
              <a:t>18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F5B7E6-04E2-4349-50CC-574310C3619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A0F351-F141-4C43-9194-051C7892B606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3F7F7F-65BA-AB8B-77D3-EE7D9F6DE5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303780-C992-9A8D-DC6C-F6C039AC0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181"/>
            <a:ext cx="9144000" cy="55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7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23324-E3A9-D80C-8FDE-87DBE565F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AF8CE9A0-B5FA-3127-3EF1-457977050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550" y="2076450"/>
            <a:ext cx="4905375" cy="400050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A4F70B-0EE9-357D-03C6-40A08E3D26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19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4B074CA-3543-E45C-180D-CFCBA65FC36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326ACF-3257-E3F2-7A32-E8FE4B0E3E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330416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4A5F9-73FA-B5D8-1A10-3A137D15B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 in de WOONOMGEVING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60D35D-6174-5CAA-4942-98C573B00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Groen in de wijk</a:t>
            </a:r>
          </a:p>
          <a:p>
            <a:endParaRPr lang="nl-NL" dirty="0"/>
          </a:p>
          <a:p>
            <a:r>
              <a:rPr lang="nl-NL" dirty="0"/>
              <a:t>En</a:t>
            </a:r>
          </a:p>
          <a:p>
            <a:endParaRPr lang="nl-NL" dirty="0"/>
          </a:p>
          <a:p>
            <a:r>
              <a:rPr lang="nl-NL" dirty="0" err="1"/>
              <a:t>Natuurinclusief</a:t>
            </a:r>
            <a:r>
              <a:rPr lang="nl-NL" dirty="0"/>
              <a:t> bouwen = gebouw en tuin bieden mogelijkheden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BDA7C17-0E23-884F-39F3-BC8621F9A9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2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24F7F6-7F10-3DF6-2F61-20B6D6C859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D1D33B-F623-28FB-01B9-1D721CC49F4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1705569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43390A-8277-84BB-BB8C-4215AE00D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Puntensysteem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8E4208-6CB8-D150-593D-534276153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Woning Groene Nel  = minimaal 4 punten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BAD6D0-2658-8BB2-696C-090FD3FCD7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20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F99971-4D2C-94C9-444D-7F16E274FFB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A6CFF7-2596-6B5E-A0BE-F01344640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1080741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2FE536-E2A5-483A-52E7-85A3F6B26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deel van de punten worden behaald door verblijfsplaatsen voor </a:t>
            </a:r>
            <a:r>
              <a:rPr lang="nl-NL" dirty="0" err="1"/>
              <a:t>gebouwgebonden</a:t>
            </a:r>
            <a:r>
              <a:rPr lang="nl-NL" dirty="0"/>
              <a:t> soorten te creëren, bijvoorbeeld door het inbouwen van neststenen.(</a:t>
            </a:r>
            <a:r>
              <a:rPr lang="nl-NL" dirty="0">
                <a:solidFill>
                  <a:srgbClr val="FF0000"/>
                </a:solidFill>
              </a:rPr>
              <a:t>categorie A</a:t>
            </a:r>
            <a:r>
              <a:rPr lang="nl-NL" dirty="0"/>
              <a:t>)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Daarnaast ook groene </a:t>
            </a:r>
            <a:r>
              <a:rPr lang="nl-NL"/>
              <a:t>maatregelen nemen: </a:t>
            </a:r>
            <a:r>
              <a:rPr lang="nl-NL" dirty="0"/>
              <a:t>op, aan en om de woning; aan de gevel, op het dak, en/of in de tuin (</a:t>
            </a:r>
            <a:r>
              <a:rPr lang="nl-NL" dirty="0">
                <a:solidFill>
                  <a:srgbClr val="FF0000"/>
                </a:solidFill>
              </a:rPr>
              <a:t>categorie B</a:t>
            </a:r>
            <a:r>
              <a:rPr lang="nl-NL" dirty="0"/>
              <a:t>).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92377A-C138-36DB-611C-B36BA3A56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21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45C8820-FCC2-283A-C914-B553ECDE99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7BB9E1-95A4-F17A-5E7F-D745C0F9AD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1036916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7D48B-F929-0870-8D2B-5A7E1B5B0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56234881-BDCC-BEA0-2BA3-9AAD2AE10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92" y="2227634"/>
            <a:ext cx="7841832" cy="343031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FF9328-8E0A-D941-5CD2-149039283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22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489FF1-B054-4CEE-1FBF-CEDFD99915D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47621B-4686-FB63-9A0F-531CE10E3FD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1376211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14086-06A4-C3FC-422B-6F322AD37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2F414642-9E25-4604-CA4A-D36F24074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320" y="1177047"/>
            <a:ext cx="7670369" cy="5366448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3D2D16-EE3A-DB12-BE1E-610BFA4AA6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23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77078D-A7B0-129D-EDBC-9C8C6E10AC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DD06BA-E6B0-1425-CD82-97C8DF4D9C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3043240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DDA73-572C-6DC7-EACB-282B8184E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88E5AA7-8AD2-442F-6911-AEAC0D334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195" y="387351"/>
            <a:ext cx="7311521" cy="6089650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F0DC298-47EF-F458-9088-6C8F02A01A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24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29EA1B-B336-5FDF-624E-FEACA0A612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414553-50C7-F31C-D971-B8D4806429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3108219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AF3FE-CDC8-8FB3-7027-66DAB4471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2A82656-7128-DFA6-914C-5A1B1851A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053" y="642027"/>
            <a:ext cx="6844848" cy="5911174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B00F0A-B1AD-1BED-299F-139F2F62E6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25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435FA8F-CBD1-1718-7E7F-23F4FBB9D8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90D578-E5CB-BEA7-936D-F5CF0087005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1865715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>
            <a:extLst>
              <a:ext uri="{FF2B5EF4-FFF2-40B4-BE49-F238E27FC236}">
                <a16:creationId xmlns:a16="http://schemas.microsoft.com/office/drawing/2014/main" id="{B13F8F8B-206F-92EF-C3FD-F7F08CE0B986}"/>
              </a:ext>
            </a:extLst>
          </p:cNvPr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pPr algn="ctr"/>
            <a:r>
              <a:rPr lang="nl-NL" dirty="0"/>
              <a:t>Succes met het creëren van een plezierige woonomgeving !!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6A9A86-9432-7ABE-E219-B8B3D621C2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96E2B-8C1B-44FF-9085-69358558AF09}" type="slidenum">
              <a:rPr lang="en-US" altLang="nl-NL" smtClean="0"/>
              <a:pPr/>
              <a:t>26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B4F161-5C22-036F-7E06-822D2FE1F7C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A0F351-F141-4C43-9194-051C7892B606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D21CB8-E7E5-3438-3278-C67D9CADDF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198268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484D1-6A2F-24E1-C4E5-EDB45445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ook weer?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15700B-E815-9CB8-5FBA-3AC171945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Bouwbesluit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Verstening en vervuiling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Klimaatverandering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Gezonde lucht, geluk, koelte, biodiversiteit, beweging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5E501F2-0CDF-F051-64E5-416ACE6FDD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3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BB82C3-2035-3B5A-4F36-91B4C825A44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964AAD-ECAF-7540-0317-A2C946D4DC2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10C5716C-A536-18F3-369D-1D188D1EF003}"/>
              </a:ext>
            </a:extLst>
          </p:cNvPr>
          <p:cNvSpPr/>
          <p:nvPr/>
        </p:nvSpPr>
        <p:spPr bwMode="auto">
          <a:xfrm>
            <a:off x="2908570" y="4076700"/>
            <a:ext cx="398834" cy="990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FB397-B654-DCE7-83F9-B94D387AD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Hoezo bouwbesluit?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3C9821-F706-1062-1624-F6CFA6955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2220986"/>
            <a:ext cx="7051675" cy="4953000"/>
          </a:xfrm>
        </p:spPr>
        <p:txBody>
          <a:bodyPr/>
          <a:lstStyle/>
          <a:p>
            <a:r>
              <a:rPr lang="nl-NL" dirty="0"/>
              <a:t>Bouwbesluit 1992</a:t>
            </a:r>
          </a:p>
          <a:p>
            <a:r>
              <a:rPr lang="nl-NL" dirty="0"/>
              <a:t>Veiligheid, gezondheid, milieu, bruikbaarheid</a:t>
            </a:r>
          </a:p>
          <a:p>
            <a:r>
              <a:rPr lang="nl-NL" dirty="0"/>
              <a:t>	herziening 2003</a:t>
            </a:r>
          </a:p>
          <a:p>
            <a:r>
              <a:rPr lang="nl-NL" dirty="0"/>
              <a:t>	herziening 2012</a:t>
            </a:r>
          </a:p>
          <a:p>
            <a:endParaRPr lang="nl-NL" dirty="0"/>
          </a:p>
          <a:p>
            <a:r>
              <a:rPr lang="nl-NL" dirty="0"/>
              <a:t>Besluit Bouwwerken Leefomgeving</a:t>
            </a:r>
          </a:p>
          <a:p>
            <a:r>
              <a:rPr lang="nl-NL" dirty="0"/>
              <a:t>	1 juni 2024 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D26481-206A-5A37-BCB5-D89B80E6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4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4B9A5C-821D-8449-E956-02169A7234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43BA29F-DAEB-DA7E-6237-4AFD265545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17007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7B723-DC90-41C7-D1E2-390306FB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Beleid gemeente Arnhem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BD1B4A-9C8F-DCE5-9452-E221A84E8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Gemeente Arnhem</a:t>
            </a:r>
          </a:p>
          <a:p>
            <a:r>
              <a:rPr lang="nl-NL" dirty="0"/>
              <a:t>Puntensysteem </a:t>
            </a:r>
            <a:r>
              <a:rPr lang="nl-NL" dirty="0" err="1"/>
              <a:t>Natuurinclusief</a:t>
            </a:r>
            <a:r>
              <a:rPr lang="nl-NL" dirty="0"/>
              <a:t> bouwen 2023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Gemeente Arnhem</a:t>
            </a:r>
          </a:p>
          <a:p>
            <a:r>
              <a:rPr lang="nl-NL" dirty="0"/>
              <a:t>Klimaat- en </a:t>
            </a:r>
            <a:r>
              <a:rPr lang="nl-NL" dirty="0" err="1"/>
              <a:t>natuurinclusieve</a:t>
            </a:r>
            <a:r>
              <a:rPr lang="nl-NL" dirty="0"/>
              <a:t> toets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EBF7645-BBDE-768C-E9B9-86AD517887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5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933C27-77CE-485B-B012-50B6B6A8B23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6F26EB-C340-B9EE-34FA-8412134CE2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71773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F149E5-0F1B-F5CB-643B-9633AE4B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7350"/>
            <a:ext cx="7051675" cy="990600"/>
          </a:xfrm>
        </p:spPr>
        <p:txBody>
          <a:bodyPr/>
          <a:lstStyle/>
          <a:p>
            <a:r>
              <a:rPr lang="nl-NL" dirty="0"/>
              <a:t>ACHTERGROND-ecologie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7D3EEF-9049-CB9E-253F-6E5082779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dirty="0"/>
              <a:t>5 V’s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/>
              <a:t>Verblijf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/>
              <a:t>Voedsel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/>
              <a:t>Voortplanting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/>
              <a:t>Veiligheid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dirty="0"/>
              <a:t>Verbinding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55058F-70A9-1A88-766D-A04E3EAA41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6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CD1CAB-E91B-4BF8-3FA7-DB8E2F41AB7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9977CF6-1F55-CE31-77B5-4BF8CD04ED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36140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2AB6F-CBD1-F900-E794-D2926188B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Iedere soort heeft eigen wensen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0DFE85BA-0DEF-1768-620E-A121DABEAD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70" y="1371600"/>
            <a:ext cx="7690657" cy="4995173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A88C125-9250-B99A-FEA3-6E1556EC28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7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9C82DB-2F78-BEE5-76BA-6409461B288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E6D3BF-7E33-5624-806A-FE9BAF8351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322347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FDF9E-2437-E0C1-A36B-210A382C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EGEL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67A7C311-878E-8DD9-05B6-4DF7B3F59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841473"/>
            <a:ext cx="7051675" cy="4470453"/>
          </a:xfr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B8D088-CA07-87CA-39A5-F221DEE47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8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DC50E4-1EC6-53D0-E648-F402C5467F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F63783-9B6A-8160-8A3B-0C59EB0852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</p:spTree>
    <p:extLst>
      <p:ext uri="{BB962C8B-B14F-4D97-AF65-F5344CB8AC3E}">
        <p14:creationId xmlns:p14="http://schemas.microsoft.com/office/powerpoint/2010/main" val="3219842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614A8-8F94-0601-C976-3FD135B5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5C8567E-A69A-0ED7-CDA2-5ECD135F0B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C86F7-365C-4818-9418-84DFA7A17106}" type="slidenum">
              <a:rPr lang="en-US" altLang="nl-NL" smtClean="0"/>
              <a:pPr/>
              <a:t>9</a:t>
            </a:fld>
            <a:endParaRPr lang="en-US" alt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7843D8-66D5-B153-986F-3E87718675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BEDCC1-7084-44F3-9A05-E1F7F6E43B54}" type="datetime1">
              <a:rPr lang="nl-NL" altLang="nl-NL" smtClean="0"/>
              <a:pPr>
                <a:defRPr/>
              </a:pPr>
              <a:t>10-9-2024</a:t>
            </a:fld>
            <a:endParaRPr lang="en-US" alt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5C8748C-0DEA-19F0-1A7D-605D9495D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5" y="2257172"/>
            <a:ext cx="4257675" cy="4314825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E02842-4156-0366-D044-7AEE39BF55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nl-NL"/>
              <a:t>huisstijl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6A63CD-2300-F527-F3B0-FDF1B880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825" y="-114300"/>
            <a:ext cx="4667250" cy="3162300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3B12CD3-C072-98B6-9ABB-307729628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8885" y="704597"/>
            <a:ext cx="2952750" cy="15525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8C77E3E-065F-2E16-592A-20421BB57F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705"/>
          <a:stretch/>
        </p:blipFill>
        <p:spPr>
          <a:xfrm>
            <a:off x="3793788" y="2509584"/>
            <a:ext cx="3791288" cy="362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386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tandaardontwerp 1">
      <a:dk1>
        <a:srgbClr val="C4DB0D"/>
      </a:dk1>
      <a:lt1>
        <a:srgbClr val="F8F8F8"/>
      </a:lt1>
      <a:dk2>
        <a:srgbClr val="002469"/>
      </a:dk2>
      <a:lt2>
        <a:srgbClr val="F8F8F8"/>
      </a:lt2>
      <a:accent1>
        <a:srgbClr val="F7D417"/>
      </a:accent1>
      <a:accent2>
        <a:srgbClr val="A10082"/>
      </a:accent2>
      <a:accent3>
        <a:srgbClr val="AAACB9"/>
      </a:accent3>
      <a:accent4>
        <a:srgbClr val="D4D4D4"/>
      </a:accent4>
      <a:accent5>
        <a:srgbClr val="FAE6AB"/>
      </a:accent5>
      <a:accent6>
        <a:srgbClr val="910075"/>
      </a:accent6>
      <a:hlink>
        <a:srgbClr val="78B3E0"/>
      </a:hlink>
      <a:folHlink>
        <a:srgbClr val="E6086E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ardontwerp 1">
        <a:dk1>
          <a:srgbClr val="C4DB0D"/>
        </a:dk1>
        <a:lt1>
          <a:srgbClr val="F8F8F8"/>
        </a:lt1>
        <a:dk2>
          <a:srgbClr val="002469"/>
        </a:dk2>
        <a:lt2>
          <a:srgbClr val="F8F8F8"/>
        </a:lt2>
        <a:accent1>
          <a:srgbClr val="F7D417"/>
        </a:accent1>
        <a:accent2>
          <a:srgbClr val="A10082"/>
        </a:accent2>
        <a:accent3>
          <a:srgbClr val="AAACB9"/>
        </a:accent3>
        <a:accent4>
          <a:srgbClr val="D4D4D4"/>
        </a:accent4>
        <a:accent5>
          <a:srgbClr val="FAE6AB"/>
        </a:accent5>
        <a:accent6>
          <a:srgbClr val="910075"/>
        </a:accent6>
        <a:hlink>
          <a:srgbClr val="78B3E0"/>
        </a:hlink>
        <a:folHlink>
          <a:srgbClr val="E60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2569"/>
        </a:dk1>
        <a:lt1>
          <a:srgbClr val="F8F8F8"/>
        </a:lt1>
        <a:dk2>
          <a:srgbClr val="12636B"/>
        </a:dk2>
        <a:lt2>
          <a:srgbClr val="F8F8F8"/>
        </a:lt2>
        <a:accent1>
          <a:srgbClr val="F7D417"/>
        </a:accent1>
        <a:accent2>
          <a:srgbClr val="A10082"/>
        </a:accent2>
        <a:accent3>
          <a:srgbClr val="AAB7BA"/>
        </a:accent3>
        <a:accent4>
          <a:srgbClr val="D4D4D4"/>
        </a:accent4>
        <a:accent5>
          <a:srgbClr val="FAE6AB"/>
        </a:accent5>
        <a:accent6>
          <a:srgbClr val="910075"/>
        </a:accent6>
        <a:hlink>
          <a:srgbClr val="00B394"/>
        </a:hlink>
        <a:folHlink>
          <a:srgbClr val="E608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2469"/>
        </a:dk1>
        <a:lt1>
          <a:srgbClr val="00B394"/>
        </a:lt1>
        <a:dk2>
          <a:srgbClr val="002469"/>
        </a:dk2>
        <a:lt2>
          <a:srgbClr val="CFC4B8"/>
        </a:lt2>
        <a:accent1>
          <a:srgbClr val="C4DB0D"/>
        </a:accent1>
        <a:accent2>
          <a:srgbClr val="78B3E0"/>
        </a:accent2>
        <a:accent3>
          <a:srgbClr val="AAD6C8"/>
        </a:accent3>
        <a:accent4>
          <a:srgbClr val="001D59"/>
        </a:accent4>
        <a:accent5>
          <a:srgbClr val="DEEAAA"/>
        </a:accent5>
        <a:accent6>
          <a:srgbClr val="6CA2CB"/>
        </a:accent6>
        <a:hlink>
          <a:srgbClr val="A10082"/>
        </a:hlink>
        <a:folHlink>
          <a:srgbClr val="E608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E6086E"/>
        </a:dk1>
        <a:lt1>
          <a:srgbClr val="FFFFFF"/>
        </a:lt1>
        <a:dk2>
          <a:srgbClr val="A10082"/>
        </a:dk2>
        <a:lt2>
          <a:srgbClr val="FFFFFF"/>
        </a:lt2>
        <a:accent1>
          <a:srgbClr val="12636B"/>
        </a:accent1>
        <a:accent2>
          <a:srgbClr val="F27D00"/>
        </a:accent2>
        <a:accent3>
          <a:srgbClr val="CDAAC1"/>
        </a:accent3>
        <a:accent4>
          <a:srgbClr val="DADADA"/>
        </a:accent4>
        <a:accent5>
          <a:srgbClr val="AAB7BA"/>
        </a:accent5>
        <a:accent6>
          <a:srgbClr val="DB7100"/>
        </a:accent6>
        <a:hlink>
          <a:srgbClr val="C4DB0D"/>
        </a:hlink>
        <a:folHlink>
          <a:srgbClr val="00246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2469"/>
        </a:dk1>
        <a:lt1>
          <a:srgbClr val="FFFFFF"/>
        </a:lt1>
        <a:dk2>
          <a:srgbClr val="002469"/>
        </a:dk2>
        <a:lt2>
          <a:srgbClr val="78B3E0"/>
        </a:lt2>
        <a:accent1>
          <a:srgbClr val="85360F"/>
        </a:accent1>
        <a:accent2>
          <a:srgbClr val="E6086E"/>
        </a:accent2>
        <a:accent3>
          <a:srgbClr val="FFFFFF"/>
        </a:accent3>
        <a:accent4>
          <a:srgbClr val="001D59"/>
        </a:accent4>
        <a:accent5>
          <a:srgbClr val="C2AEAA"/>
        </a:accent5>
        <a:accent6>
          <a:srgbClr val="D00663"/>
        </a:accent6>
        <a:hlink>
          <a:srgbClr val="12636B"/>
        </a:hlink>
        <a:folHlink>
          <a:srgbClr val="F27D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CFC4B8"/>
        </a:lt2>
        <a:accent1>
          <a:srgbClr val="808080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2D2D"/>
        </a:accent6>
        <a:hlink>
          <a:srgbClr val="EAEAEA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 Theme" id="{53A2815E-6213-409C-BB0A-9AB59234144E}" vid="{7A8B00DF-EBFA-48BF-8595-A32BD1929E4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888617702DF469E8EB3DC3F3A7921" ma:contentTypeVersion="14" ma:contentTypeDescription="Een nieuw document maken." ma:contentTypeScope="" ma:versionID="39ed0d50542bb5006abbc91a60fd7ac2">
  <xsd:schema xmlns:xsd="http://www.w3.org/2001/XMLSchema" xmlns:xs="http://www.w3.org/2001/XMLSchema" xmlns:p="http://schemas.microsoft.com/office/2006/metadata/properties" xmlns:ns2="02e1c8f4-133d-4879-bcca-78f654d7e0d0" xmlns:ns3="67567acc-21fc-4897-862a-2bf81f8d7c7b" targetNamespace="http://schemas.microsoft.com/office/2006/metadata/properties" ma:root="true" ma:fieldsID="3e026fb638c1e9e1c815dd36325a8a06" ns2:_="" ns3:_="">
    <xsd:import namespace="02e1c8f4-133d-4879-bcca-78f654d7e0d0"/>
    <xsd:import namespace="67567acc-21fc-4897-862a-2bf81f8d7c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1c8f4-133d-4879-bcca-78f654d7e0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090a0e23-2270-4081-893d-4dbd8040e8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67acc-21fc-4897-862a-2bf81f8d7c7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a7fb952-cf8b-4221-b77a-14c3f0c7ad12}" ma:internalName="TaxCatchAll" ma:showField="CatchAllData" ma:web="67567acc-21fc-4897-862a-2bf81f8d7c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e1c8f4-133d-4879-bcca-78f654d7e0d0">
      <Terms xmlns="http://schemas.microsoft.com/office/infopath/2007/PartnerControls"/>
    </lcf76f155ced4ddcb4097134ff3c332f>
    <TaxCatchAll xmlns="67567acc-21fc-4897-862a-2bf81f8d7c7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F582BD-CD28-481D-8174-78ACFEAE8B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e1c8f4-133d-4879-bcca-78f654d7e0d0"/>
    <ds:schemaRef ds:uri="67567acc-21fc-4897-862a-2bf81f8d7c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FD74F9-D05E-4C14-A4F8-D6E843A38E20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236cd582-0ac2-46ef-92fe-0a20c71bbdfa"/>
    <ds:schemaRef ds:uri="3d619835-d27e-45b2-97bd-b707246c1d89"/>
    <ds:schemaRef ds:uri="http://purl.org/dc/terms/"/>
    <ds:schemaRef ds:uri="02e1c8f4-133d-4879-bcca-78f654d7e0d0"/>
    <ds:schemaRef ds:uri="67567acc-21fc-4897-862a-2bf81f8d7c7b"/>
  </ds:schemaRefs>
</ds:datastoreItem>
</file>

<file path=customXml/itemProps3.xml><?xml version="1.0" encoding="utf-8"?>
<ds:datastoreItem xmlns:ds="http://schemas.openxmlformats.org/officeDocument/2006/customXml" ds:itemID="{F80FE598-EB9D-4C3F-AFA5-9734D186BE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235</TotalTime>
  <Words>301</Words>
  <Application>Microsoft Office PowerPoint</Application>
  <PresentationFormat>Diavoorstelling (4:3)</PresentationFormat>
  <Paragraphs>136</Paragraphs>
  <Slides>26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Wingdings</vt:lpstr>
      <vt:lpstr>Default Theme</vt:lpstr>
      <vt:lpstr>Natuur inclusief Bouwen</vt:lpstr>
      <vt:lpstr>NATUUR in de WOONOMGEVING</vt:lpstr>
      <vt:lpstr>Waarom ook weer?</vt:lpstr>
      <vt:lpstr>Hoezo bouwbesluit? </vt:lpstr>
      <vt:lpstr>Beleid gemeente Arnhem</vt:lpstr>
      <vt:lpstr>ACHTERGROND-ecologie</vt:lpstr>
      <vt:lpstr>Iedere soort heeft eigen wensen</vt:lpstr>
      <vt:lpstr>EGEL</vt:lpstr>
      <vt:lpstr>PowerPoint-presentatie</vt:lpstr>
      <vt:lpstr>PowerPoint-presentatie</vt:lpstr>
      <vt:lpstr>HUISMUS</vt:lpstr>
      <vt:lpstr>PowerPoint-presentatie</vt:lpstr>
      <vt:lpstr>PowerPoint-presentatie</vt:lpstr>
      <vt:lpstr>PowerPoint-presentatie</vt:lpstr>
      <vt:lpstr>PowerPoint-presentatie</vt:lpstr>
      <vt:lpstr>VLEERMUIZEN</vt:lpstr>
      <vt:lpstr> 18 Verschillende soorten en verschillende eisen, maar …. De dwergvleermuis is typisch voor bewoning van gebouwen.  5 V’s -------- verblijfplaats ???  zomer  winter  kraamverblijfplaats  paarverblijven</vt:lpstr>
      <vt:lpstr>Verbinding : vliegroutes</vt:lpstr>
      <vt:lpstr>PowerPoint-presentatie</vt:lpstr>
      <vt:lpstr>Puntensysteem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Natuur inclusief Gaardenhage</dc:title>
  <dc:creator>Ineke Wesseling</dc:creator>
  <cp:lastModifiedBy>Carla Frederix</cp:lastModifiedBy>
  <cp:revision>9</cp:revision>
  <dcterms:created xsi:type="dcterms:W3CDTF">2024-01-10T10:42:05Z</dcterms:created>
  <dcterms:modified xsi:type="dcterms:W3CDTF">2024-09-10T09:17:45Z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</vt:r8>
  </property>
  <property fmtid="{D5CDD505-2E9C-101B-9397-08002B2CF9AE}" pid="3" name="ContentTypeId">
    <vt:lpwstr>0x010100FD6888617702DF469E8EB3DC3F3A7921</vt:lpwstr>
  </property>
  <property fmtid="{D5CDD505-2E9C-101B-9397-08002B2CF9AE}" pid="4" name="MediaServiceImageTags">
    <vt:lpwstr/>
  </property>
</Properties>
</file>